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8"/>
  </p:notesMasterIdLst>
  <p:sldIdLst>
    <p:sldId id="256" r:id="rId5"/>
    <p:sldId id="267" r:id="rId6"/>
    <p:sldId id="598" r:id="rId7"/>
    <p:sldId id="597" r:id="rId8"/>
    <p:sldId id="599" r:id="rId9"/>
    <p:sldId id="601" r:id="rId10"/>
    <p:sldId id="602" r:id="rId11"/>
    <p:sldId id="600" r:id="rId12"/>
    <p:sldId id="585" r:id="rId13"/>
    <p:sldId id="605" r:id="rId14"/>
    <p:sldId id="608" r:id="rId15"/>
    <p:sldId id="586" r:id="rId16"/>
    <p:sldId id="606" r:id="rId17"/>
    <p:sldId id="587" r:id="rId18"/>
    <p:sldId id="609" r:id="rId19"/>
    <p:sldId id="588" r:id="rId20"/>
    <p:sldId id="610" r:id="rId21"/>
    <p:sldId id="611" r:id="rId22"/>
    <p:sldId id="589" r:id="rId23"/>
    <p:sldId id="612" r:id="rId24"/>
    <p:sldId id="613" r:id="rId25"/>
    <p:sldId id="590" r:id="rId26"/>
    <p:sldId id="614" r:id="rId27"/>
    <p:sldId id="615" r:id="rId28"/>
    <p:sldId id="591" r:id="rId29"/>
    <p:sldId id="592" r:id="rId30"/>
    <p:sldId id="593" r:id="rId31"/>
    <p:sldId id="594" r:id="rId32"/>
    <p:sldId id="595" r:id="rId33"/>
    <p:sldId id="596" r:id="rId34"/>
    <p:sldId id="603" r:id="rId35"/>
    <p:sldId id="604"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100"/>
    <a:srgbClr val="00823D"/>
    <a:srgbClr val="003903"/>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14/02/2021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14/02/2021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14/02/2021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14/02/2021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14/02/2021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14/02/2021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14/02/2021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14/02/2021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14/02/2021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14/02/2021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14/02/2021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14/02/2021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14/02/2021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ed.com/talks/andrew_stanton_the_clues_to_a_great_story"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3997841"/>
            <a:ext cx="5153891" cy="1711581"/>
          </a:xfrm>
        </p:spPr>
        <p:txBody>
          <a:bodyPr>
            <a:normAutofit/>
          </a:bodyPr>
          <a:lstStyle/>
          <a:p>
            <a:pPr algn="l"/>
            <a:r>
              <a:rPr lang="es-ES" dirty="0">
                <a:solidFill>
                  <a:schemeClr val="bg1"/>
                </a:solidFill>
              </a:rPr>
              <a:t>Interfaz </a:t>
            </a:r>
            <a:r>
              <a:rPr lang="es-CO" dirty="0">
                <a:solidFill>
                  <a:schemeClr val="bg1"/>
                </a:solidFill>
              </a:rPr>
              <a:t>Usuario</a:t>
            </a: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
        <p:nvSpPr>
          <p:cNvPr id="10" name="Título 1">
            <a:extLst>
              <a:ext uri="{FF2B5EF4-FFF2-40B4-BE49-F238E27FC236}">
                <a16:creationId xmlns:a16="http://schemas.microsoft.com/office/drawing/2014/main" id="{7232C8CE-17E5-45F7-9BA0-73F2985E306E}"/>
              </a:ext>
            </a:extLst>
          </p:cNvPr>
          <p:cNvSpPr txBox="1">
            <a:spLocks/>
          </p:cNvSpPr>
          <p:nvPr/>
        </p:nvSpPr>
        <p:spPr>
          <a:xfrm>
            <a:off x="808415" y="2307495"/>
            <a:ext cx="4485809" cy="25461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0000" b="1" dirty="0">
                <a:solidFill>
                  <a:schemeClr val="bg1"/>
                </a:solidFill>
                <a:latin typeface="VAG Rounded Std Light" panose="020F0502020204020204" pitchFamily="34" charset="0"/>
              </a:rPr>
              <a:t>UI</a:t>
            </a:r>
            <a:endParaRPr lang="es-CO" sz="20000" b="1"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054609" cy="709388"/>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Netflix (antes/después)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Interfaz de usuario gráfica, Aplicación, Sitio web&#10;&#10;Descripción generada automáticamente">
            <a:extLst>
              <a:ext uri="{FF2B5EF4-FFF2-40B4-BE49-F238E27FC236}">
                <a16:creationId xmlns:a16="http://schemas.microsoft.com/office/drawing/2014/main" id="{43EBB673-D1ED-452C-8AF1-AB20CE862B54}"/>
              </a:ext>
            </a:extLst>
          </p:cNvPr>
          <p:cNvPicPr>
            <a:picLocks noChangeAspect="1"/>
          </p:cNvPicPr>
          <p:nvPr/>
        </p:nvPicPr>
        <p:blipFill rotWithShape="1">
          <a:blip r:embed="rId4">
            <a:extLst>
              <a:ext uri="{28A0092B-C50C-407E-A947-70E740481C1C}">
                <a14:useLocalDpi xmlns:a14="http://schemas.microsoft.com/office/drawing/2010/main" val="0"/>
              </a:ext>
            </a:extLst>
          </a:blip>
          <a:srcRect l="10749" r="8241"/>
          <a:stretch/>
        </p:blipFill>
        <p:spPr>
          <a:xfrm>
            <a:off x="866107" y="1521629"/>
            <a:ext cx="4922874" cy="34194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2" name="Imagen 11" descr="Una captura de pantalla de un celular&#10;&#10;Descripción generada automáticamente con confianza baja">
            <a:extLst>
              <a:ext uri="{FF2B5EF4-FFF2-40B4-BE49-F238E27FC236}">
                <a16:creationId xmlns:a16="http://schemas.microsoft.com/office/drawing/2014/main" id="{7EA2AAA5-681D-4DB9-9FBD-164B1E06A9F8}"/>
              </a:ext>
            </a:extLst>
          </p:cNvPr>
          <p:cNvPicPr>
            <a:picLocks noChangeAspect="1"/>
          </p:cNvPicPr>
          <p:nvPr/>
        </p:nvPicPr>
        <p:blipFill rotWithShape="1">
          <a:blip r:embed="rId6">
            <a:extLst>
              <a:ext uri="{28A0092B-C50C-407E-A947-70E740481C1C}">
                <a14:useLocalDpi xmlns:a14="http://schemas.microsoft.com/office/drawing/2010/main" val="0"/>
              </a:ext>
            </a:extLst>
          </a:blip>
          <a:srcRect l="6205" r="2712"/>
          <a:stretch/>
        </p:blipFill>
        <p:spPr>
          <a:xfrm>
            <a:off x="6096000" y="1521629"/>
            <a:ext cx="5536912" cy="3419474"/>
          </a:xfrm>
          <a:prstGeom prst="rect">
            <a:avLst/>
          </a:prstGeom>
        </p:spPr>
      </p:pic>
    </p:spTree>
    <p:extLst>
      <p:ext uri="{BB962C8B-B14F-4D97-AF65-F5344CB8AC3E}">
        <p14:creationId xmlns:p14="http://schemas.microsoft.com/office/powerpoint/2010/main" val="396083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Las personas son emocionales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F304DDCC-F469-4B49-96FA-465F20D77404}"/>
              </a:ext>
            </a:extLst>
          </p:cNvPr>
          <p:cNvSpPr/>
          <p:nvPr/>
        </p:nvSpPr>
        <p:spPr>
          <a:xfrm>
            <a:off x="1480917" y="1777053"/>
            <a:ext cx="8972549" cy="2031325"/>
          </a:xfrm>
          <a:prstGeom prst="rect">
            <a:avLst/>
          </a:prstGeom>
        </p:spPr>
        <p:txBody>
          <a:bodyPr wrap="square">
            <a:spAutoFit/>
          </a:bodyPr>
          <a:lstStyle/>
          <a:p>
            <a:r>
              <a:rPr lang="es-ES" dirty="0"/>
              <a:t>Reacciona emocionalmente a la apariencia visual de un producto. El producto debe verse que cumple a cabalidad con su propósito correctamente.</a:t>
            </a:r>
          </a:p>
          <a:p>
            <a:endParaRPr lang="es-ES" dirty="0"/>
          </a:p>
          <a:p>
            <a:r>
              <a:rPr lang="es-ES" dirty="0"/>
              <a:t>Si la calidad de la apariencia visual del producto es cuestionable, el usuario naturalmente asumirá que el resto del producto tiene el mismo nivel de calidad.</a:t>
            </a:r>
          </a:p>
          <a:p>
            <a:endParaRPr lang="es-ES" dirty="0"/>
          </a:p>
          <a:p>
            <a:r>
              <a:rPr lang="es-ES" dirty="0"/>
              <a:t>No asuma que el usuario descubrirá la belleza que se encuentra en el fondo, </a:t>
            </a:r>
            <a:r>
              <a:rPr lang="es-ES" b="1" dirty="0"/>
              <a:t>No lo hará.</a:t>
            </a:r>
            <a:endParaRPr lang="es-MX" b="1" dirty="0"/>
          </a:p>
        </p:txBody>
      </p:sp>
    </p:spTree>
    <p:extLst>
      <p:ext uri="{BB962C8B-B14F-4D97-AF65-F5344CB8AC3E}">
        <p14:creationId xmlns:p14="http://schemas.microsoft.com/office/powerpoint/2010/main" val="133374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“Nuestro producto puede no ser hermoso, pero seguro hace el trabajo”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teléfono, coche, celular, tabla&#10;&#10;Descripción generada automáticamente">
            <a:extLst>
              <a:ext uri="{FF2B5EF4-FFF2-40B4-BE49-F238E27FC236}">
                <a16:creationId xmlns:a16="http://schemas.microsoft.com/office/drawing/2014/main" id="{28A9E0EC-EF8D-4525-BCC2-877DEF5F0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59" y="2307265"/>
            <a:ext cx="3208932" cy="2060134"/>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5" name="Imagen 4" descr="Un teclado de computadora&#10;&#10;Descripción generada automáticamente">
            <a:extLst>
              <a:ext uri="{FF2B5EF4-FFF2-40B4-BE49-F238E27FC236}">
                <a16:creationId xmlns:a16="http://schemas.microsoft.com/office/drawing/2014/main" id="{390C56AD-BEC9-413A-80C5-85982055EF83}"/>
              </a:ext>
            </a:extLst>
          </p:cNvPr>
          <p:cNvPicPr>
            <a:picLocks noChangeAspect="1"/>
          </p:cNvPicPr>
          <p:nvPr/>
        </p:nvPicPr>
        <p:blipFill rotWithShape="1">
          <a:blip r:embed="rId6">
            <a:extLst>
              <a:ext uri="{28A0092B-C50C-407E-A947-70E740481C1C}">
                <a14:useLocalDpi xmlns:a14="http://schemas.microsoft.com/office/drawing/2010/main" val="0"/>
              </a:ext>
            </a:extLst>
          </a:blip>
          <a:srcRect l="15263" t="6899" r="24302" b="6899"/>
          <a:stretch/>
        </p:blipFill>
        <p:spPr>
          <a:xfrm>
            <a:off x="3918883" y="1834583"/>
            <a:ext cx="3974580" cy="3188829"/>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0051A409-264A-4D49-8FFA-AB0048ED21D8}"/>
              </a:ext>
            </a:extLst>
          </p:cNvPr>
          <p:cNvPicPr>
            <a:picLocks noChangeAspect="1"/>
          </p:cNvPicPr>
          <p:nvPr/>
        </p:nvPicPr>
        <p:blipFill rotWithShape="1">
          <a:blip r:embed="rId7">
            <a:extLst>
              <a:ext uri="{28A0092B-C50C-407E-A947-70E740481C1C}">
                <a14:useLocalDpi xmlns:a14="http://schemas.microsoft.com/office/drawing/2010/main" val="0"/>
              </a:ext>
            </a:extLst>
          </a:blip>
          <a:srcRect l="23605" r="26687"/>
          <a:stretch/>
        </p:blipFill>
        <p:spPr>
          <a:xfrm>
            <a:off x="8484782" y="1714499"/>
            <a:ext cx="3030279" cy="3429000"/>
          </a:xfrm>
          <a:prstGeom prst="rect">
            <a:avLst/>
          </a:prstGeom>
        </p:spPr>
      </p:pic>
      <p:sp>
        <p:nvSpPr>
          <p:cNvPr id="14" name="CuadroTexto 13">
            <a:extLst>
              <a:ext uri="{FF2B5EF4-FFF2-40B4-BE49-F238E27FC236}">
                <a16:creationId xmlns:a16="http://schemas.microsoft.com/office/drawing/2014/main" id="{86F1C659-7A5E-47DA-8A7C-23DBB39DF4DC}"/>
              </a:ext>
            </a:extLst>
          </p:cNvPr>
          <p:cNvSpPr txBox="1"/>
          <p:nvPr/>
        </p:nvSpPr>
        <p:spPr>
          <a:xfrm>
            <a:off x="10805866" y="2921167"/>
            <a:ext cx="472845"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952DF09-E44F-4B88-B29F-58E5BD86B93E}"/>
              </a:ext>
            </a:extLst>
          </p:cNvPr>
          <p:cNvSpPr txBox="1"/>
          <p:nvPr/>
        </p:nvSpPr>
        <p:spPr>
          <a:xfrm>
            <a:off x="7142421" y="2967332"/>
            <a:ext cx="100211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4BA87713-9FBA-48A3-BDBB-4D3422DA04AC}"/>
              </a:ext>
            </a:extLst>
          </p:cNvPr>
          <p:cNvSpPr txBox="1"/>
          <p:nvPr/>
        </p:nvSpPr>
        <p:spPr>
          <a:xfrm>
            <a:off x="2576522" y="3013500"/>
            <a:ext cx="100211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232082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reinventar la rueda. Lo que funciona, funciona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nterfaz de usuario gráfica, Sitio web&#10;&#10;Descripción generada automáticamente">
            <a:extLst>
              <a:ext uri="{FF2B5EF4-FFF2-40B4-BE49-F238E27FC236}">
                <a16:creationId xmlns:a16="http://schemas.microsoft.com/office/drawing/2014/main" id="{F364BE98-B09B-4D55-97F1-E9151296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786" y="2053322"/>
            <a:ext cx="5079330" cy="2857123"/>
          </a:xfrm>
          <a:prstGeom prst="rect">
            <a:avLst/>
          </a:prstGeom>
        </p:spPr>
      </p:pic>
      <p:pic>
        <p:nvPicPr>
          <p:cNvPr id="6" name="Imagen 5" descr="Interfaz de usuario gráfica, Sitio web&#10;&#10;Descripción generada automáticamente">
            <a:extLst>
              <a:ext uri="{FF2B5EF4-FFF2-40B4-BE49-F238E27FC236}">
                <a16:creationId xmlns:a16="http://schemas.microsoft.com/office/drawing/2014/main" id="{DE99A459-D8A2-442B-A440-D7FA932E2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71" y="2231144"/>
            <a:ext cx="5290880" cy="2738551"/>
          </a:xfrm>
          <a:prstGeom prst="rect">
            <a:avLst/>
          </a:prstGeom>
        </p:spPr>
      </p:pic>
      <p:sp>
        <p:nvSpPr>
          <p:cNvPr id="8" name="CuadroTexto 7">
            <a:extLst>
              <a:ext uri="{FF2B5EF4-FFF2-40B4-BE49-F238E27FC236}">
                <a16:creationId xmlns:a16="http://schemas.microsoft.com/office/drawing/2014/main" id="{115CB2AA-2FD8-433E-8FB5-BEE253A4EB66}"/>
              </a:ext>
            </a:extLst>
          </p:cNvPr>
          <p:cNvSpPr txBox="1"/>
          <p:nvPr/>
        </p:nvSpPr>
        <p:spPr>
          <a:xfrm>
            <a:off x="10156928" y="5195817"/>
            <a:ext cx="1262974" cy="369332"/>
          </a:xfrm>
          <a:prstGeom prst="rect">
            <a:avLst/>
          </a:prstGeom>
          <a:noFill/>
        </p:spPr>
        <p:txBody>
          <a:bodyPr wrap="none" rtlCol="0">
            <a:spAutoFit/>
          </a:bodyPr>
          <a:lstStyle/>
          <a:p>
            <a:r>
              <a:rPr lang="es-ES" b="1" dirty="0">
                <a:solidFill>
                  <a:srgbClr val="006048"/>
                </a:solidFill>
              </a:rPr>
              <a:t>Disney plus</a:t>
            </a:r>
            <a:endParaRPr lang="es-CO" b="1" dirty="0">
              <a:solidFill>
                <a:srgbClr val="006048"/>
              </a:solidFill>
            </a:endParaRPr>
          </a:p>
        </p:txBody>
      </p:sp>
      <p:sp>
        <p:nvSpPr>
          <p:cNvPr id="12" name="CuadroTexto 11">
            <a:extLst>
              <a:ext uri="{FF2B5EF4-FFF2-40B4-BE49-F238E27FC236}">
                <a16:creationId xmlns:a16="http://schemas.microsoft.com/office/drawing/2014/main" id="{4C071BC4-B823-4B3C-91A1-0705A510287D}"/>
              </a:ext>
            </a:extLst>
          </p:cNvPr>
          <p:cNvSpPr txBox="1"/>
          <p:nvPr/>
        </p:nvSpPr>
        <p:spPr>
          <a:xfrm>
            <a:off x="5172892" y="5188236"/>
            <a:ext cx="801181" cy="369332"/>
          </a:xfrm>
          <a:prstGeom prst="rect">
            <a:avLst/>
          </a:prstGeom>
          <a:noFill/>
        </p:spPr>
        <p:txBody>
          <a:bodyPr wrap="none" rtlCol="0">
            <a:spAutoFit/>
          </a:bodyPr>
          <a:lstStyle/>
          <a:p>
            <a:r>
              <a:rPr lang="es-ES" b="1" dirty="0">
                <a:solidFill>
                  <a:srgbClr val="006048"/>
                </a:solidFill>
              </a:rPr>
              <a:t>ITunes</a:t>
            </a:r>
            <a:endParaRPr lang="es-CO" b="1" dirty="0">
              <a:solidFill>
                <a:srgbClr val="006048"/>
              </a:solidFill>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CuadroTexto 13">
            <a:extLst>
              <a:ext uri="{FF2B5EF4-FFF2-40B4-BE49-F238E27FC236}">
                <a16:creationId xmlns:a16="http://schemas.microsoft.com/office/drawing/2014/main" id="{1C52E4C4-F685-4F7F-92E0-D04E7733DBD3}"/>
              </a:ext>
            </a:extLst>
          </p:cNvPr>
          <p:cNvSpPr txBox="1"/>
          <p:nvPr/>
        </p:nvSpPr>
        <p:spPr>
          <a:xfrm>
            <a:off x="2752213" y="1472773"/>
            <a:ext cx="729559" cy="369332"/>
          </a:xfrm>
          <a:prstGeom prst="rect">
            <a:avLst/>
          </a:prstGeom>
          <a:noFill/>
        </p:spPr>
        <p:txBody>
          <a:bodyPr wrap="none" rtlCol="0">
            <a:spAutoFit/>
          </a:bodyPr>
          <a:lstStyle/>
          <a:p>
            <a:r>
              <a:rPr lang="es-ES" b="1" dirty="0">
                <a:solidFill>
                  <a:srgbClr val="F64100"/>
                </a:solidFill>
              </a:rPr>
              <a:t>Antes</a:t>
            </a:r>
            <a:endParaRPr lang="es-CO" b="1" dirty="0">
              <a:solidFill>
                <a:srgbClr val="F64100"/>
              </a:solidFill>
            </a:endParaRPr>
          </a:p>
        </p:txBody>
      </p:sp>
      <p:sp>
        <p:nvSpPr>
          <p:cNvPr id="15" name="CuadroTexto 14">
            <a:extLst>
              <a:ext uri="{FF2B5EF4-FFF2-40B4-BE49-F238E27FC236}">
                <a16:creationId xmlns:a16="http://schemas.microsoft.com/office/drawing/2014/main" id="{748FB0E5-91DC-4A3F-ADDB-4DEA653463A7}"/>
              </a:ext>
            </a:extLst>
          </p:cNvPr>
          <p:cNvSpPr txBox="1"/>
          <p:nvPr/>
        </p:nvSpPr>
        <p:spPr>
          <a:xfrm>
            <a:off x="8710230" y="1442114"/>
            <a:ext cx="761491" cy="369332"/>
          </a:xfrm>
          <a:prstGeom prst="rect">
            <a:avLst/>
          </a:prstGeom>
          <a:noFill/>
        </p:spPr>
        <p:txBody>
          <a:bodyPr wrap="none" rtlCol="0">
            <a:spAutoFit/>
          </a:bodyPr>
          <a:lstStyle/>
          <a:p>
            <a:r>
              <a:rPr lang="es-ES" b="1" dirty="0">
                <a:solidFill>
                  <a:srgbClr val="F64100"/>
                </a:solidFill>
              </a:rPr>
              <a:t>Ahora</a:t>
            </a:r>
            <a:endParaRPr lang="es-CO" b="1" dirty="0">
              <a:solidFill>
                <a:srgbClr val="F64100"/>
              </a:solidFill>
            </a:endParaRPr>
          </a:p>
        </p:txBody>
      </p:sp>
    </p:spTree>
    <p:extLst>
      <p:ext uri="{BB962C8B-B14F-4D97-AF65-F5344CB8AC3E}">
        <p14:creationId xmlns:p14="http://schemas.microsoft.com/office/powerpoint/2010/main" val="2085225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569660"/>
          </a:xfrm>
          <a:prstGeom prst="rect">
            <a:avLst/>
          </a:prstGeom>
        </p:spPr>
        <p:txBody>
          <a:bodyPr wrap="square">
            <a:spAutoFit/>
          </a:bodyPr>
          <a:lstStyle/>
          <a:p>
            <a:r>
              <a:rPr lang="es-ES" sz="3200" dirty="0">
                <a:solidFill>
                  <a:srgbClr val="F64100"/>
                </a:solidFill>
              </a:rPr>
              <a:t>¡Contrate a un diseñador gráfico! </a:t>
            </a:r>
          </a:p>
          <a:p>
            <a:r>
              <a:rPr lang="es-MX" sz="3200" dirty="0"/>
              <a:t>Aunque tenga un presupuesto apretado, </a:t>
            </a:r>
          </a:p>
          <a:p>
            <a:r>
              <a:rPr lang="es-MX" sz="3200" dirty="0"/>
              <a:t>es dinero bien invertido.</a:t>
            </a:r>
            <a:endParaRPr lang="es-MX" sz="3200" b="1" dirty="0"/>
          </a:p>
        </p:txBody>
      </p:sp>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957" y="2829067"/>
            <a:ext cx="2136145" cy="2937200"/>
          </a:xfrm>
          <a:prstGeom prst="rect">
            <a:avLst/>
          </a:prstGeom>
        </p:spPr>
      </p:pic>
    </p:spTree>
    <p:extLst>
      <p:ext uri="{BB962C8B-B14F-4D97-AF65-F5344CB8AC3E}">
        <p14:creationId xmlns:p14="http://schemas.microsoft.com/office/powerpoint/2010/main" val="186623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4EC0B2E-BA4D-4936-8E1C-79AC9F53E09C}"/>
              </a:ext>
            </a:extLst>
          </p:cNvPr>
          <p:cNvPicPr>
            <a:picLocks noChangeAspect="1"/>
          </p:cNvPicPr>
          <p:nvPr/>
        </p:nvPicPr>
        <p:blipFill>
          <a:blip r:embed="rId2"/>
          <a:stretch>
            <a:fillRect/>
          </a:stretch>
        </p:blipFill>
        <p:spPr>
          <a:xfrm>
            <a:off x="1124241" y="1392864"/>
            <a:ext cx="2581343" cy="4199947"/>
          </a:xfrm>
          <a:prstGeom prst="rect">
            <a:avLst/>
          </a:prstGeom>
        </p:spPr>
      </p:pic>
      <p:pic>
        <p:nvPicPr>
          <p:cNvPr id="5" name="Imagen 4">
            <a:extLst>
              <a:ext uri="{FF2B5EF4-FFF2-40B4-BE49-F238E27FC236}">
                <a16:creationId xmlns:a16="http://schemas.microsoft.com/office/drawing/2014/main" id="{11D305DB-4627-4FD5-83BB-7AAA75BF23AB}"/>
              </a:ext>
            </a:extLst>
          </p:cNvPr>
          <p:cNvPicPr>
            <a:picLocks noChangeAspect="1"/>
          </p:cNvPicPr>
          <p:nvPr/>
        </p:nvPicPr>
        <p:blipFill>
          <a:blip r:embed="rId3"/>
          <a:stretch>
            <a:fillRect/>
          </a:stretch>
        </p:blipFill>
        <p:spPr>
          <a:xfrm>
            <a:off x="6586221" y="1392864"/>
            <a:ext cx="2552496" cy="43731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1" name="CuadroTexto 10">
            <a:extLst>
              <a:ext uri="{FF2B5EF4-FFF2-40B4-BE49-F238E27FC236}">
                <a16:creationId xmlns:a16="http://schemas.microsoft.com/office/drawing/2014/main" id="{47FEDC8F-D7CE-45C6-8C7D-C6140B8148BD}"/>
              </a:ext>
            </a:extLst>
          </p:cNvPr>
          <p:cNvSpPr txBox="1"/>
          <p:nvPr/>
        </p:nvSpPr>
        <p:spPr>
          <a:xfrm>
            <a:off x="9362340" y="4680066"/>
            <a:ext cx="2674736" cy="307777"/>
          </a:xfrm>
          <a:prstGeom prst="rect">
            <a:avLst/>
          </a:prstGeom>
          <a:noFill/>
        </p:spPr>
        <p:txBody>
          <a:bodyPr wrap="square">
            <a:spAutoFit/>
          </a:bodyPr>
          <a:lstStyle/>
          <a:p>
            <a:r>
              <a:rPr lang="es-CO" sz="1400" dirty="0">
                <a:solidFill>
                  <a:srgbClr val="F64100"/>
                </a:solidFill>
              </a:rPr>
              <a:t>www.gob.cl/yomevacuno/</a:t>
            </a:r>
          </a:p>
        </p:txBody>
      </p:sp>
      <p:sp>
        <p:nvSpPr>
          <p:cNvPr id="15" name="CuadroTexto 14">
            <a:extLst>
              <a:ext uri="{FF2B5EF4-FFF2-40B4-BE49-F238E27FC236}">
                <a16:creationId xmlns:a16="http://schemas.microsoft.com/office/drawing/2014/main" id="{959FE990-4762-480A-9945-A510D144C62F}"/>
              </a:ext>
            </a:extLst>
          </p:cNvPr>
          <p:cNvSpPr txBox="1"/>
          <p:nvPr/>
        </p:nvSpPr>
        <p:spPr>
          <a:xfrm>
            <a:off x="3476802" y="4680067"/>
            <a:ext cx="2774682" cy="307777"/>
          </a:xfrm>
          <a:prstGeom prst="rect">
            <a:avLst/>
          </a:prstGeom>
          <a:noFill/>
        </p:spPr>
        <p:txBody>
          <a:bodyPr wrap="square">
            <a:spAutoFit/>
          </a:bodyPr>
          <a:lstStyle/>
          <a:p>
            <a:r>
              <a:rPr lang="es-CO" sz="1400" dirty="0">
                <a:solidFill>
                  <a:srgbClr val="F64100"/>
                </a:solidFill>
              </a:rPr>
              <a:t>mivacuna.sispro.gov.co/MiVacuna/</a:t>
            </a:r>
          </a:p>
        </p:txBody>
      </p:sp>
      <p:sp>
        <p:nvSpPr>
          <p:cNvPr id="16" name="CuadroTexto 15">
            <a:extLst>
              <a:ext uri="{FF2B5EF4-FFF2-40B4-BE49-F238E27FC236}">
                <a16:creationId xmlns:a16="http://schemas.microsoft.com/office/drawing/2014/main" id="{38B2CFAE-4B08-4199-8DEB-58BC0340074D}"/>
              </a:ext>
            </a:extLst>
          </p:cNvPr>
          <p:cNvSpPr txBox="1"/>
          <p:nvPr/>
        </p:nvSpPr>
        <p:spPr>
          <a:xfrm>
            <a:off x="3509888" y="4175759"/>
            <a:ext cx="2774682" cy="523220"/>
          </a:xfrm>
          <a:prstGeom prst="rect">
            <a:avLst/>
          </a:prstGeom>
          <a:noFill/>
        </p:spPr>
        <p:txBody>
          <a:bodyPr wrap="square">
            <a:spAutoFit/>
          </a:bodyPr>
          <a:lstStyle/>
          <a:p>
            <a:r>
              <a:rPr lang="es-ES" sz="1400" b="1" dirty="0">
                <a:solidFill>
                  <a:srgbClr val="00823D"/>
                </a:solidFill>
              </a:rPr>
              <a:t>Portal oficial vacunación Colombia</a:t>
            </a:r>
          </a:p>
          <a:p>
            <a:r>
              <a:rPr lang="es-ES" sz="1400" b="1" dirty="0">
                <a:solidFill>
                  <a:srgbClr val="00823D"/>
                </a:solidFill>
              </a:rPr>
              <a:t>14 de febrero 2021</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42431" y="4217542"/>
            <a:ext cx="2774682" cy="523220"/>
          </a:xfrm>
          <a:prstGeom prst="rect">
            <a:avLst/>
          </a:prstGeom>
          <a:noFill/>
        </p:spPr>
        <p:txBody>
          <a:bodyPr wrap="square">
            <a:spAutoFit/>
          </a:bodyPr>
          <a:lstStyle/>
          <a:p>
            <a:r>
              <a:rPr lang="es-ES" sz="1400" b="1" dirty="0">
                <a:solidFill>
                  <a:srgbClr val="00823D"/>
                </a:solidFill>
              </a:rPr>
              <a:t>Portal oficial vacunación Chile</a:t>
            </a:r>
          </a:p>
          <a:p>
            <a:r>
              <a:rPr lang="es-ES" sz="1400" b="1" dirty="0">
                <a:solidFill>
                  <a:srgbClr val="00823D"/>
                </a:solidFill>
              </a:rPr>
              <a:t>14 de febrero 2021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3474282" y="3322105"/>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9240889" y="3322103"/>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15298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Use una rejilla, que soporte el contenido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678558" y="1626780"/>
            <a:ext cx="9336772" cy="3539430"/>
          </a:xfrm>
          <a:prstGeom prst="rect">
            <a:avLst/>
          </a:prstGeom>
        </p:spPr>
        <p:txBody>
          <a:bodyPr wrap="square">
            <a:spAutoFit/>
          </a:bodyPr>
          <a:lstStyle/>
          <a:p>
            <a:r>
              <a:rPr lang="es-MX" sz="3200" dirty="0"/>
              <a:t>La rejilla comunica el propósito de la pagina, como escanear y leer la pagina, y el orden en el cual usar los elementos de la pagina. </a:t>
            </a:r>
          </a:p>
          <a:p>
            <a:endParaRPr lang="es-MX" sz="3200" dirty="0"/>
          </a:p>
          <a:p>
            <a:r>
              <a:rPr lang="es-MX" sz="3200" dirty="0"/>
              <a:t>Adicionalmente, una rejilla bien diseñada parece simple, ordenada, fácil de escanear, eficiente y estéticamente agradable.</a:t>
            </a:r>
            <a:endParaRPr lang="es-MX" sz="3200" b="1" dirty="0"/>
          </a:p>
        </p:txBody>
      </p:sp>
    </p:spTree>
    <p:extLst>
      <p:ext uri="{BB962C8B-B14F-4D97-AF65-F5344CB8AC3E}">
        <p14:creationId xmlns:p14="http://schemas.microsoft.com/office/powerpoint/2010/main" val="129456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Carta&#10;&#10;Descripción generada automáticamente">
            <a:extLst>
              <a:ext uri="{FF2B5EF4-FFF2-40B4-BE49-F238E27FC236}">
                <a16:creationId xmlns:a16="http://schemas.microsoft.com/office/drawing/2014/main" id="{14420F92-D585-4F49-AC61-30212CF992BF}"/>
              </a:ext>
            </a:extLst>
          </p:cNvPr>
          <p:cNvPicPr>
            <a:picLocks noChangeAspect="1"/>
          </p:cNvPicPr>
          <p:nvPr/>
        </p:nvPicPr>
        <p:blipFill rotWithShape="1">
          <a:blip r:embed="rId2">
            <a:extLst>
              <a:ext uri="{28A0092B-C50C-407E-A947-70E740481C1C}">
                <a14:useLocalDpi xmlns:a14="http://schemas.microsoft.com/office/drawing/2010/main" val="0"/>
              </a:ext>
            </a:extLst>
          </a:blip>
          <a:srcRect l="2901" t="10077" r="2824" b="9767"/>
          <a:stretch/>
        </p:blipFill>
        <p:spPr>
          <a:xfrm>
            <a:off x="7057054" y="1390274"/>
            <a:ext cx="3172026" cy="4069323"/>
          </a:xfrm>
          <a:prstGeom prst="rect">
            <a:avLst/>
          </a:prstGeom>
        </p:spPr>
      </p:pic>
      <p:pic>
        <p:nvPicPr>
          <p:cNvPr id="11" name="Imagen 10" descr="Diagrama, Texto, Pizarra&#10;&#10;Descripción generada automáticamente">
            <a:extLst>
              <a:ext uri="{FF2B5EF4-FFF2-40B4-BE49-F238E27FC236}">
                <a16:creationId xmlns:a16="http://schemas.microsoft.com/office/drawing/2014/main" id="{F8B05CEA-3B32-4940-9248-75329F3F5F77}"/>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7944" r="2383" b="7105"/>
          <a:stretch/>
        </p:blipFill>
        <p:spPr>
          <a:xfrm>
            <a:off x="3040887" y="1382148"/>
            <a:ext cx="2950584" cy="407744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Rejilla – </a:t>
            </a:r>
            <a:r>
              <a:rPr lang="es-CO" b="1" dirty="0" err="1">
                <a:solidFill>
                  <a:srgbClr val="00823D"/>
                </a:solidFill>
                <a:latin typeface="VAG Rounded Std Light" panose="020F0502020204020204" pitchFamily="34" charset="0"/>
              </a:rPr>
              <a:t>Grid</a:t>
            </a:r>
            <a:r>
              <a:rPr lang="es-CO" b="1" dirty="0">
                <a:solidFill>
                  <a:srgbClr val="00823D"/>
                </a:solidFill>
                <a:latin typeface="VAG Rounded Std Light" panose="020F0502020204020204" pitchFamily="34" charset="0"/>
              </a:rPr>
              <a:t> – Grilla – </a:t>
            </a:r>
            <a:r>
              <a:rPr lang="es-CO" b="1" dirty="0" err="1">
                <a:solidFill>
                  <a:srgbClr val="00823D"/>
                </a:solidFill>
                <a:latin typeface="VAG Rounded Std Light" panose="020F0502020204020204" pitchFamily="34" charset="0"/>
              </a:rPr>
              <a:t>Layout</a:t>
            </a:r>
            <a:r>
              <a:rPr lang="es-CO" b="1" dirty="0">
                <a:solidFill>
                  <a:srgbClr val="00823D"/>
                </a:solidFill>
                <a:latin typeface="VAG Rounded Std Light" panose="020F0502020204020204" pitchFamily="34" charset="0"/>
              </a:rPr>
              <a:t> - Reglas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Logotipo&#10;&#10;Descripción generada automáticamente">
            <a:extLst>
              <a:ext uri="{FF2B5EF4-FFF2-40B4-BE49-F238E27FC236}">
                <a16:creationId xmlns:a16="http://schemas.microsoft.com/office/drawing/2014/main" id="{BEC80B2A-4E33-4AC0-8CA8-3C6498E5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38" y="3594765"/>
            <a:ext cx="1398624" cy="1864832"/>
          </a:xfrm>
          <a:prstGeom prst="rect">
            <a:avLst/>
          </a:prstGeom>
        </p:spPr>
      </p:pic>
      <p:cxnSp>
        <p:nvCxnSpPr>
          <p:cNvPr id="16" name="Conector: curvado 15">
            <a:extLst>
              <a:ext uri="{FF2B5EF4-FFF2-40B4-BE49-F238E27FC236}">
                <a16:creationId xmlns:a16="http://schemas.microsoft.com/office/drawing/2014/main" id="{80F2B110-6134-4496-A845-C365439E37AA}"/>
              </a:ext>
            </a:extLst>
          </p:cNvPr>
          <p:cNvCxnSpPr>
            <a:cxnSpLocks/>
          </p:cNvCxnSpPr>
          <p:nvPr/>
        </p:nvCxnSpPr>
        <p:spPr>
          <a:xfrm flipV="1">
            <a:off x="5677786" y="2894629"/>
            <a:ext cx="1488558" cy="534371"/>
          </a:xfrm>
          <a:prstGeom prst="curvedConnector3">
            <a:avLst>
              <a:gd name="adj1" fmla="val 47857"/>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a:extLst>
              <a:ext uri="{FF2B5EF4-FFF2-40B4-BE49-F238E27FC236}">
                <a16:creationId xmlns:a16="http://schemas.microsoft.com/office/drawing/2014/main" id="{72007DB1-7B1A-4126-B341-344DBEB8C907}"/>
              </a:ext>
            </a:extLst>
          </p:cNvPr>
          <p:cNvSpPr txBox="1"/>
          <p:nvPr/>
        </p:nvSpPr>
        <p:spPr>
          <a:xfrm>
            <a:off x="972438" y="2093684"/>
            <a:ext cx="1398624" cy="1169551"/>
          </a:xfrm>
          <a:prstGeom prst="rect">
            <a:avLst/>
          </a:prstGeom>
          <a:noFill/>
        </p:spPr>
        <p:txBody>
          <a:bodyPr wrap="square">
            <a:spAutoFit/>
          </a:bodyPr>
          <a:lstStyle/>
          <a:p>
            <a:r>
              <a:rPr lang="es-MX" sz="1400" dirty="0"/>
              <a:t>Aparece con el diseño de afiches del constructivismo ruso.</a:t>
            </a:r>
            <a:endParaRPr lang="es-CO" sz="1400" dirty="0"/>
          </a:p>
        </p:txBody>
      </p:sp>
    </p:spTree>
    <p:extLst>
      <p:ext uri="{BB962C8B-B14F-4D97-AF65-F5344CB8AC3E}">
        <p14:creationId xmlns:p14="http://schemas.microsoft.com/office/powerpoint/2010/main" val="311212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hombre, sostener, parado, paraguas&#10;&#10;Descripción generada automáticamente">
            <a:extLst>
              <a:ext uri="{FF2B5EF4-FFF2-40B4-BE49-F238E27FC236}">
                <a16:creationId xmlns:a16="http://schemas.microsoft.com/office/drawing/2014/main" id="{E444ABB0-5555-471B-B687-C769D61D6534}"/>
              </a:ext>
            </a:extLst>
          </p:cNvPr>
          <p:cNvPicPr>
            <a:picLocks noChangeAspect="1"/>
          </p:cNvPicPr>
          <p:nvPr/>
        </p:nvPicPr>
        <p:blipFill rotWithShape="1">
          <a:blip r:embed="rId4">
            <a:extLst>
              <a:ext uri="{28A0092B-C50C-407E-A947-70E740481C1C}">
                <a14:useLocalDpi xmlns:a14="http://schemas.microsoft.com/office/drawing/2010/main" val="0"/>
              </a:ext>
            </a:extLst>
          </a:blip>
          <a:srcRect t="11628" b="14263"/>
          <a:stretch/>
        </p:blipFill>
        <p:spPr>
          <a:xfrm>
            <a:off x="8031125" y="231532"/>
            <a:ext cx="3855720" cy="5082363"/>
          </a:xfrm>
          <a:prstGeom prst="rect">
            <a:avLst/>
          </a:prstGeom>
        </p:spPr>
      </p:pic>
      <p:sp>
        <p:nvSpPr>
          <p:cNvPr id="12" name="CuadroTexto 11">
            <a:extLst>
              <a:ext uri="{FF2B5EF4-FFF2-40B4-BE49-F238E27FC236}">
                <a16:creationId xmlns:a16="http://schemas.microsoft.com/office/drawing/2014/main" id="{B94A7C31-9917-4628-8B34-5D25A930F594}"/>
              </a:ext>
            </a:extLst>
          </p:cNvPr>
          <p:cNvSpPr txBox="1"/>
          <p:nvPr/>
        </p:nvSpPr>
        <p:spPr>
          <a:xfrm>
            <a:off x="5032496" y="3874571"/>
            <a:ext cx="2774682" cy="307777"/>
          </a:xfrm>
          <a:prstGeom prst="rect">
            <a:avLst/>
          </a:prstGeom>
          <a:noFill/>
        </p:spPr>
        <p:txBody>
          <a:bodyPr wrap="square">
            <a:spAutoFit/>
          </a:bodyPr>
          <a:lstStyle/>
          <a:p>
            <a:pPr algn="r"/>
            <a:r>
              <a:rPr lang="es-CO" sz="1400" dirty="0">
                <a:solidFill>
                  <a:srgbClr val="F64100"/>
                </a:solidFill>
              </a:rPr>
              <a:t>https://960.gs/</a:t>
            </a:r>
          </a:p>
        </p:txBody>
      </p:sp>
      <p:pic>
        <p:nvPicPr>
          <p:cNvPr id="7" name="Imagen 6">
            <a:extLst>
              <a:ext uri="{FF2B5EF4-FFF2-40B4-BE49-F238E27FC236}">
                <a16:creationId xmlns:a16="http://schemas.microsoft.com/office/drawing/2014/main" id="{CD76A3B3-4760-4FDA-9349-F0264AAAE192}"/>
              </a:ext>
            </a:extLst>
          </p:cNvPr>
          <p:cNvPicPr>
            <a:picLocks noChangeAspect="1"/>
          </p:cNvPicPr>
          <p:nvPr/>
        </p:nvPicPr>
        <p:blipFill>
          <a:blip r:embed="rId5"/>
          <a:stretch>
            <a:fillRect/>
          </a:stretch>
        </p:blipFill>
        <p:spPr>
          <a:xfrm>
            <a:off x="4543818" y="231532"/>
            <a:ext cx="3289004" cy="3391785"/>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74DAA270-24BC-42A7-985E-6FF3E2264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69" y="939496"/>
            <a:ext cx="3801446" cy="2683821"/>
          </a:xfrm>
          <a:prstGeom prst="rect">
            <a:avLst/>
          </a:prstGeom>
        </p:spPr>
      </p:pic>
      <p:sp>
        <p:nvSpPr>
          <p:cNvPr id="15" name="CuadroTexto 14">
            <a:extLst>
              <a:ext uri="{FF2B5EF4-FFF2-40B4-BE49-F238E27FC236}">
                <a16:creationId xmlns:a16="http://schemas.microsoft.com/office/drawing/2014/main" id="{B9EB4A18-39D5-4F43-AF0F-C6F5CA6A81D9}"/>
              </a:ext>
            </a:extLst>
          </p:cNvPr>
          <p:cNvSpPr txBox="1"/>
          <p:nvPr/>
        </p:nvSpPr>
        <p:spPr>
          <a:xfrm>
            <a:off x="583378" y="3833264"/>
            <a:ext cx="3801446" cy="523220"/>
          </a:xfrm>
          <a:prstGeom prst="rect">
            <a:avLst/>
          </a:prstGeom>
          <a:noFill/>
        </p:spPr>
        <p:txBody>
          <a:bodyPr wrap="square">
            <a:spAutoFit/>
          </a:bodyPr>
          <a:lstStyle/>
          <a:p>
            <a:pPr algn="r"/>
            <a:r>
              <a:rPr lang="es-CO" sz="1400" dirty="0">
                <a:solidFill>
                  <a:srgbClr val="F64100"/>
                </a:solidFill>
              </a:rPr>
              <a:t>https://elliotjaystocks.com/blog/digests-typography-and-grids-part-1/</a:t>
            </a:r>
          </a:p>
        </p:txBody>
      </p:sp>
      <p:sp>
        <p:nvSpPr>
          <p:cNvPr id="16" name="Título 1">
            <a:extLst>
              <a:ext uri="{FF2B5EF4-FFF2-40B4-BE49-F238E27FC236}">
                <a16:creationId xmlns:a16="http://schemas.microsoft.com/office/drawing/2014/main" id="{632515F8-EBDF-4EA4-9DE6-EADA6B12C671}"/>
              </a:ext>
            </a:extLst>
          </p:cNvPr>
          <p:cNvSpPr txBox="1">
            <a:spLocks/>
          </p:cNvSpPr>
          <p:nvPr/>
        </p:nvSpPr>
        <p:spPr>
          <a:xfrm>
            <a:off x="544069" y="4598204"/>
            <a:ext cx="3719459"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Múltiples usos</a:t>
            </a:r>
          </a:p>
        </p:txBody>
      </p:sp>
    </p:spTree>
    <p:extLst>
      <p:ext uri="{BB962C8B-B14F-4D97-AF65-F5344CB8AC3E}">
        <p14:creationId xmlns:p14="http://schemas.microsoft.com/office/powerpoint/2010/main" val="261814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Piense como presentar el contenido en persona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62103"/>
          </a:xfrm>
          <a:prstGeom prst="rect">
            <a:avLst/>
          </a:prstGeom>
        </p:spPr>
        <p:txBody>
          <a:bodyPr wrap="square">
            <a:spAutoFit/>
          </a:bodyPr>
          <a:lstStyle/>
          <a:p>
            <a:r>
              <a:rPr lang="es-MX" sz="3200" dirty="0"/>
              <a:t>A menos que se presente el contenido como un monologo continuo que cubra todo sin interrupción, escoja un modelo de presentación que permita al usuario navegar por la conversación.</a:t>
            </a:r>
            <a:endParaRPr lang="es-MX" sz="3200" b="1" dirty="0"/>
          </a:p>
        </p:txBody>
      </p:sp>
    </p:spTree>
    <p:extLst>
      <p:ext uri="{BB962C8B-B14F-4D97-AF65-F5344CB8AC3E}">
        <p14:creationId xmlns:p14="http://schemas.microsoft.com/office/powerpoint/2010/main" val="146163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796902"/>
            <a:ext cx="8825023" cy="1976055"/>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rgbClr val="00823D"/>
                </a:solidFill>
                <a:latin typeface="VAG Rounded Std Light" panose="020F0502020204020204" pitchFamily="34" charset="0"/>
              </a:rPr>
              <a:t>“¿Qué hace bueno al diseño visual? El diseño visual, a diferencia del arte, no debe ser subjetivo. Tiene que lograr un propósito particular como resolver un problema, educar, o explicar una nueva característica. Un buen diseño visual se comunica de una manera que produce el resultado deseado.” </a:t>
            </a:r>
            <a:endParaRPr lang="es-CO"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937045" y="3611804"/>
            <a:ext cx="2286000" cy="523220"/>
          </a:xfrm>
          <a:prstGeom prst="rect">
            <a:avLst/>
          </a:prstGeom>
          <a:noFill/>
        </p:spPr>
        <p:txBody>
          <a:bodyPr wrap="square" rtlCol="0">
            <a:spAutoFit/>
          </a:bodyPr>
          <a:lstStyle/>
          <a:p>
            <a:r>
              <a:rPr lang="es-CO" sz="2800" dirty="0">
                <a:solidFill>
                  <a:srgbClr val="003903"/>
                </a:solidFill>
              </a:rPr>
              <a:t>—JODI HERSH</a:t>
            </a:r>
          </a:p>
        </p:txBody>
      </p:sp>
    </p:spTree>
    <p:extLst>
      <p:ext uri="{BB962C8B-B14F-4D97-AF65-F5344CB8AC3E}">
        <p14:creationId xmlns:p14="http://schemas.microsoft.com/office/powerpoint/2010/main" val="10174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90FA4223-20B7-444C-AA72-0DBA6384EDAF}"/>
              </a:ext>
            </a:extLst>
          </p:cNvPr>
          <p:cNvPicPr>
            <a:picLocks noChangeAspect="1"/>
          </p:cNvPicPr>
          <p:nvPr/>
        </p:nvPicPr>
        <p:blipFill>
          <a:blip r:embed="rId3"/>
          <a:stretch>
            <a:fillRect/>
          </a:stretch>
        </p:blipFill>
        <p:spPr>
          <a:xfrm>
            <a:off x="3263199" y="350875"/>
            <a:ext cx="8024600" cy="459639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1706084" y="4208604"/>
            <a:ext cx="1398624" cy="738664"/>
          </a:xfrm>
          <a:prstGeom prst="rect">
            <a:avLst/>
          </a:prstGeom>
          <a:noFill/>
        </p:spPr>
        <p:txBody>
          <a:bodyPr wrap="square">
            <a:spAutoFit/>
          </a:bodyPr>
          <a:lstStyle/>
          <a:p>
            <a:pPr algn="r"/>
            <a:r>
              <a:rPr lang="es-MX" sz="1400" dirty="0" err="1"/>
              <a:t>Storytelling</a:t>
            </a:r>
            <a:endParaRPr lang="es-MX" sz="1400" dirty="0"/>
          </a:p>
          <a:p>
            <a:pPr algn="r"/>
            <a:r>
              <a:rPr lang="es-MX" sz="1400" dirty="0"/>
              <a:t>Andrew </a:t>
            </a:r>
            <a:r>
              <a:rPr lang="es-MX" sz="1400" dirty="0" err="1"/>
              <a:t>Staton</a:t>
            </a:r>
            <a:endParaRPr lang="es-MX" sz="1400" dirty="0"/>
          </a:p>
          <a:p>
            <a:pPr algn="r"/>
            <a:r>
              <a:rPr lang="es-MX" sz="1400" dirty="0"/>
              <a:t>Pixar</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5147497" y="4999966"/>
            <a:ext cx="6140302" cy="307777"/>
          </a:xfrm>
          <a:prstGeom prst="rect">
            <a:avLst/>
          </a:prstGeom>
          <a:noFill/>
        </p:spPr>
        <p:txBody>
          <a:bodyPr wrap="square">
            <a:spAutoFit/>
          </a:bodyPr>
          <a:lstStyle>
            <a:defPPr>
              <a:defRPr lang="en-US"/>
            </a:defPPr>
            <a:lvl1pPr algn="r">
              <a:defRPr sz="1400">
                <a:solidFill>
                  <a:srgbClr val="F64100"/>
                </a:solidFill>
              </a:defRPr>
            </a:lvl1pPr>
          </a:lstStyle>
          <a:p>
            <a:r>
              <a:rPr lang="es-CO" dirty="0"/>
              <a:t>https://www.ted.com/talks/andrew_stanton_the_clues_to_a_great_story</a:t>
            </a:r>
          </a:p>
        </p:txBody>
      </p:sp>
    </p:spTree>
    <p:extLst>
      <p:ext uri="{BB962C8B-B14F-4D97-AF65-F5344CB8AC3E}">
        <p14:creationId xmlns:p14="http://schemas.microsoft.com/office/powerpoint/2010/main" val="377325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7858865" y="4226336"/>
            <a:ext cx="1763600" cy="738664"/>
          </a:xfrm>
          <a:prstGeom prst="rect">
            <a:avLst/>
          </a:prstGeom>
          <a:noFill/>
        </p:spPr>
        <p:txBody>
          <a:bodyPr wrap="square">
            <a:spAutoFit/>
          </a:bodyPr>
          <a:lstStyle/>
          <a:p>
            <a:r>
              <a:rPr lang="es-MX" sz="1400" dirty="0"/>
              <a:t>Diagrama de flujo</a:t>
            </a:r>
          </a:p>
          <a:p>
            <a:r>
              <a:rPr lang="es-MX" sz="1400" dirty="0"/>
              <a:t>Orden de navegación / Interacción</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457199" y="5360920"/>
            <a:ext cx="6599855"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dirty="0"/>
              <a:t>https://creativemarket.com/ericmillerdesign/136804-Website-Flowchart-Sitemap-Sketch</a:t>
            </a:r>
          </a:p>
        </p:txBody>
      </p:sp>
      <p:pic>
        <p:nvPicPr>
          <p:cNvPr id="6" name="Imagen 5">
            <a:extLst>
              <a:ext uri="{FF2B5EF4-FFF2-40B4-BE49-F238E27FC236}">
                <a16:creationId xmlns:a16="http://schemas.microsoft.com/office/drawing/2014/main" id="{5EC7F282-2C28-4CB2-A51B-A8CC808D294E}"/>
              </a:ext>
            </a:extLst>
          </p:cNvPr>
          <p:cNvPicPr>
            <a:picLocks noChangeAspect="1"/>
          </p:cNvPicPr>
          <p:nvPr/>
        </p:nvPicPr>
        <p:blipFill>
          <a:blip r:embed="rId4"/>
          <a:stretch>
            <a:fillRect/>
          </a:stretch>
        </p:blipFill>
        <p:spPr>
          <a:xfrm>
            <a:off x="457199" y="180558"/>
            <a:ext cx="7373313" cy="4973296"/>
          </a:xfrm>
          <a:prstGeom prst="rect">
            <a:avLst/>
          </a:prstGeom>
        </p:spPr>
      </p:pic>
    </p:spTree>
    <p:extLst>
      <p:ext uri="{BB962C8B-B14F-4D97-AF65-F5344CB8AC3E}">
        <p14:creationId xmlns:p14="http://schemas.microsoft.com/office/powerpoint/2010/main" val="3674702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Generalmente el usuario no lee, escanea.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82076"/>
            <a:ext cx="8972549" cy="2585323"/>
          </a:xfrm>
          <a:prstGeom prst="rect">
            <a:avLst/>
          </a:prstGeom>
        </p:spPr>
        <p:txBody>
          <a:bodyPr wrap="square">
            <a:spAutoFit/>
          </a:bodyPr>
          <a:lstStyle/>
          <a:p>
            <a:r>
              <a:rPr lang="es-ES" dirty="0"/>
              <a:t>La meta de escanear es encontrar las cosas rápido.</a:t>
            </a:r>
            <a:r>
              <a:rPr lang="es-MX" dirty="0"/>
              <a:t> Escanear es tan importante que se deben diseñar las páginas específicamente para ser escaneadas. </a:t>
            </a:r>
          </a:p>
          <a:p>
            <a:endParaRPr lang="es-MX" dirty="0"/>
          </a:p>
          <a:p>
            <a:r>
              <a:rPr lang="es-MX" dirty="0"/>
              <a:t>En una interfaz gráfica, el usuario empieza a escanear por un punto focal (usualmente en la esquina superior izquierda), escaneando de izquierda a derecha y en un arco de arriba hacia abajo.</a:t>
            </a:r>
          </a:p>
          <a:p>
            <a:endParaRPr lang="es-MX" b="1" dirty="0"/>
          </a:p>
          <a:p>
            <a:r>
              <a:rPr lang="es-MX" dirty="0"/>
              <a:t>Mirando elementos de la interfaz que capten la atención, ignorando los elementos que repulsen la atención y terminando en la esquina inferior derecha.</a:t>
            </a:r>
          </a:p>
        </p:txBody>
      </p:sp>
    </p:spTree>
    <p:extLst>
      <p:ext uri="{BB962C8B-B14F-4D97-AF65-F5344CB8AC3E}">
        <p14:creationId xmlns:p14="http://schemas.microsoft.com/office/powerpoint/2010/main" val="3302742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agrama&#10;&#10;Descripción generada automáticamente">
            <a:extLst>
              <a:ext uri="{FF2B5EF4-FFF2-40B4-BE49-F238E27FC236}">
                <a16:creationId xmlns:a16="http://schemas.microsoft.com/office/drawing/2014/main" id="{F22D3AD3-B11A-47A7-B3F6-F1D8D633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94" y="1091773"/>
            <a:ext cx="4686300" cy="3810000"/>
          </a:xfrm>
          <a:prstGeom prst="rect">
            <a:avLst/>
          </a:prstGeom>
        </p:spPr>
      </p:pic>
      <p:sp>
        <p:nvSpPr>
          <p:cNvPr id="11" name="Título 1">
            <a:extLst>
              <a:ext uri="{FF2B5EF4-FFF2-40B4-BE49-F238E27FC236}">
                <a16:creationId xmlns:a16="http://schemas.microsoft.com/office/drawing/2014/main" id="{1EF8C4A6-4C0B-4423-A19D-93013A1CB1AE}"/>
              </a:ext>
            </a:extLst>
          </p:cNvPr>
          <p:cNvSpPr txBox="1">
            <a:spLocks/>
          </p:cNvSpPr>
          <p:nvPr/>
        </p:nvSpPr>
        <p:spPr>
          <a:xfrm>
            <a:off x="866106" y="473160"/>
            <a:ext cx="5229894" cy="61861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Regla de los tres tercios</a:t>
            </a:r>
          </a:p>
        </p:txBody>
      </p:sp>
      <p:sp>
        <p:nvSpPr>
          <p:cNvPr id="12" name="Rectángulo 11">
            <a:extLst>
              <a:ext uri="{FF2B5EF4-FFF2-40B4-BE49-F238E27FC236}">
                <a16:creationId xmlns:a16="http://schemas.microsoft.com/office/drawing/2014/main" id="{25C4AD83-D078-4C90-99E5-CE50501548C5}"/>
              </a:ext>
            </a:extLst>
          </p:cNvPr>
          <p:cNvSpPr/>
          <p:nvPr/>
        </p:nvSpPr>
        <p:spPr>
          <a:xfrm>
            <a:off x="1158506" y="1762452"/>
            <a:ext cx="4583076" cy="3139321"/>
          </a:xfrm>
          <a:prstGeom prst="rect">
            <a:avLst/>
          </a:prstGeom>
        </p:spPr>
        <p:txBody>
          <a:bodyPr wrap="square">
            <a:spAutoFit/>
          </a:bodyPr>
          <a:lstStyle/>
          <a:p>
            <a:r>
              <a:rPr lang="es-ES" dirty="0"/>
              <a:t>Mira una de tus fotografías y mentalmente </a:t>
            </a:r>
            <a:r>
              <a:rPr lang="es-ES" dirty="0">
                <a:solidFill>
                  <a:srgbClr val="F64100"/>
                </a:solidFill>
              </a:rPr>
              <a:t>divídela en tres tercios imaginarios, tanto horizontales como verticales</a:t>
            </a:r>
            <a:r>
              <a:rPr lang="es-ES" dirty="0"/>
              <a:t>. La imagen te quedará dividida en 9 partes iguales, y los cuatro puntos de intersección de esas líneas son los que van a fijar los puntos adecuados para situar el centro, o centros, de interés de nuestra foto. De esa forma estaremos rompiendo con la común costumbre de situar a nuestro sujeto o elemento protagonista justo en el centro del encuadre.</a:t>
            </a:r>
            <a:endParaRPr lang="es-MX" dirty="0"/>
          </a:p>
        </p:txBody>
      </p:sp>
      <p:sp>
        <p:nvSpPr>
          <p:cNvPr id="14" name="CuadroTexto 13">
            <a:extLst>
              <a:ext uri="{FF2B5EF4-FFF2-40B4-BE49-F238E27FC236}">
                <a16:creationId xmlns:a16="http://schemas.microsoft.com/office/drawing/2014/main" id="{BBD99F4E-7F97-4C36-B8B5-F88A2D7FE196}"/>
              </a:ext>
            </a:extLst>
          </p:cNvPr>
          <p:cNvSpPr txBox="1"/>
          <p:nvPr/>
        </p:nvSpPr>
        <p:spPr>
          <a:xfrm>
            <a:off x="6140831" y="4977458"/>
            <a:ext cx="4892663" cy="307777"/>
          </a:xfrm>
          <a:prstGeom prst="rect">
            <a:avLst/>
          </a:prstGeom>
          <a:noFill/>
        </p:spPr>
        <p:txBody>
          <a:bodyPr wrap="square">
            <a:spAutoFit/>
          </a:bodyPr>
          <a:lstStyle>
            <a:defPPr>
              <a:defRPr lang="en-US"/>
            </a:defPPr>
            <a:lvl1pPr>
              <a:defRPr sz="1400">
                <a:solidFill>
                  <a:srgbClr val="F64100"/>
                </a:solidFill>
              </a:defRPr>
            </a:lvl1pPr>
          </a:lstStyle>
          <a:p>
            <a:r>
              <a:rPr lang="es-CO" dirty="0"/>
              <a:t>https://www.dzoom.org.es/regla-de-los-tercios/</a:t>
            </a:r>
          </a:p>
        </p:txBody>
      </p:sp>
    </p:spTree>
    <p:extLst>
      <p:ext uri="{BB962C8B-B14F-4D97-AF65-F5344CB8AC3E}">
        <p14:creationId xmlns:p14="http://schemas.microsoft.com/office/powerpoint/2010/main" val="373433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61B64AD4-ACE8-4D95-BA44-694270035D9A}"/>
              </a:ext>
            </a:extLst>
          </p:cNvPr>
          <p:cNvSpPr txBox="1"/>
          <p:nvPr/>
        </p:nvSpPr>
        <p:spPr>
          <a:xfrm>
            <a:off x="732335" y="961984"/>
            <a:ext cx="5438025" cy="2862322"/>
          </a:xfrm>
          <a:prstGeom prst="rect">
            <a:avLst/>
          </a:prstGeom>
          <a:noFill/>
        </p:spPr>
        <p:txBody>
          <a:bodyPr wrap="square">
            <a:spAutoFit/>
          </a:bodyPr>
          <a:lstStyle/>
          <a:p>
            <a:r>
              <a:rPr lang="es-ES" dirty="0"/>
              <a:t>El patrón de diseño en forma de Z viene de la forma en que la mayoría de los usuarios escanean las pantallas de un producto digital:</a:t>
            </a:r>
          </a:p>
          <a:p>
            <a:endParaRPr lang="es-ES" dirty="0"/>
          </a:p>
          <a:p>
            <a:pPr>
              <a:buFont typeface="+mj-lt"/>
              <a:buAutoNum type="arabicPeriod"/>
            </a:pPr>
            <a:r>
              <a:rPr lang="es-ES" dirty="0"/>
              <a:t>Recorren la parte superior de izquierda a derecha</a:t>
            </a:r>
          </a:p>
          <a:p>
            <a:pPr>
              <a:buFont typeface="+mj-lt"/>
              <a:buAutoNum type="arabicPeriod"/>
            </a:pPr>
            <a:endParaRPr lang="es-ES" dirty="0"/>
          </a:p>
          <a:p>
            <a:pPr>
              <a:buFont typeface="+mj-lt"/>
              <a:buAutoNum type="arabicPeriod"/>
            </a:pPr>
            <a:r>
              <a:rPr lang="es-ES" dirty="0"/>
              <a:t>Escanean en diagonal la parte central (aquí se pueden parar a observar si algo les llama la atención)</a:t>
            </a:r>
          </a:p>
          <a:p>
            <a:pPr>
              <a:buFont typeface="+mj-lt"/>
              <a:buAutoNum type="arabicPeriod"/>
            </a:pPr>
            <a:endParaRPr lang="es-ES" dirty="0"/>
          </a:p>
          <a:p>
            <a:pPr>
              <a:buFont typeface="+mj-lt"/>
              <a:buAutoNum type="arabicPeriod"/>
            </a:pPr>
            <a:r>
              <a:rPr lang="es-ES" dirty="0"/>
              <a:t>Recorren la parte inferior de izquierda a derecha</a:t>
            </a:r>
          </a:p>
        </p:txBody>
      </p:sp>
      <p:pic>
        <p:nvPicPr>
          <p:cNvPr id="7" name="Imagen 6" descr="Gráfico, Gráfico de líneas&#10;&#10;Descripción generada automáticamente">
            <a:extLst>
              <a:ext uri="{FF2B5EF4-FFF2-40B4-BE49-F238E27FC236}">
                <a16:creationId xmlns:a16="http://schemas.microsoft.com/office/drawing/2014/main" id="{DD4EC8F8-D653-404F-8721-533D6FAE2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137" y="961984"/>
            <a:ext cx="5420138" cy="3569548"/>
          </a:xfrm>
          <a:prstGeom prst="rect">
            <a:avLst/>
          </a:prstGeom>
        </p:spPr>
      </p:pic>
      <p:pic>
        <p:nvPicPr>
          <p:cNvPr id="11" name="Imagen 10" descr="Diagrama&#10;&#10;Descripción generada automáticamente">
            <a:extLst>
              <a:ext uri="{FF2B5EF4-FFF2-40B4-BE49-F238E27FC236}">
                <a16:creationId xmlns:a16="http://schemas.microsoft.com/office/drawing/2014/main" id="{FB403ACE-680A-466D-85CC-92BA3815C533}"/>
              </a:ext>
            </a:extLst>
          </p:cNvPr>
          <p:cNvPicPr>
            <a:picLocks noChangeAspect="1"/>
          </p:cNvPicPr>
          <p:nvPr/>
        </p:nvPicPr>
        <p:blipFill rotWithShape="1">
          <a:blip r:embed="rId5">
            <a:extLst>
              <a:ext uri="{28A0092B-C50C-407E-A947-70E740481C1C}">
                <a14:useLocalDpi xmlns:a14="http://schemas.microsoft.com/office/drawing/2010/main" val="0"/>
              </a:ext>
            </a:extLst>
          </a:blip>
          <a:srcRect l="14200" r="17916" b="15738"/>
          <a:stretch/>
        </p:blipFill>
        <p:spPr>
          <a:xfrm>
            <a:off x="732335" y="4148438"/>
            <a:ext cx="2972767" cy="1564726"/>
          </a:xfrm>
          <a:prstGeom prst="rect">
            <a:avLst/>
          </a:prstGeom>
        </p:spPr>
      </p:pic>
    </p:spTree>
    <p:extLst>
      <p:ext uri="{BB962C8B-B14F-4D97-AF65-F5344CB8AC3E}">
        <p14:creationId xmlns:p14="http://schemas.microsoft.com/office/powerpoint/2010/main" val="2185113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El texto debe ser atractivo, con una tipografía fácil de leer, con una jerarquía visual clara y con texto conciso. Siempre es una opción segura usar un apropiado sistema de fuentes según la plataforma. </a:t>
            </a:r>
          </a:p>
          <a:p>
            <a:endParaRPr lang="es-MX" dirty="0"/>
          </a:p>
          <a:p>
            <a:r>
              <a:rPr lang="es-MX" dirty="0"/>
              <a:t>Use color, sombra, atributos de texto y mayúsculas iniciales para ayudar al usuario a entender el texto. Si quiere asegurarse que todos los usuarios puedan leer el texto fácil, use un color oscuro del texto sobre un fondo de color claro.</a:t>
            </a:r>
          </a:p>
        </p:txBody>
      </p:sp>
    </p:spTree>
    <p:extLst>
      <p:ext uri="{BB962C8B-B14F-4D97-AF65-F5344CB8AC3E}">
        <p14:creationId xmlns:p14="http://schemas.microsoft.com/office/powerpoint/2010/main" val="4014562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La interpretación del color depende de la cultura, pero el significado del rojo, amarillo y el verde como indicadores de estado son globalmente consistente. </a:t>
            </a:r>
          </a:p>
          <a:p>
            <a:endParaRPr lang="es-MX" dirty="0"/>
          </a:p>
          <a:p>
            <a:r>
              <a:rPr lang="es-MX" dirty="0"/>
              <a:t>El color también es una percepción humana (cálido vs frio, neutro vs agresivo) que es independiente de la interpretación cultural.</a:t>
            </a:r>
          </a:p>
          <a:p>
            <a:endParaRPr lang="es-MX" dirty="0"/>
          </a:p>
          <a:p>
            <a:r>
              <a:rPr lang="es-MX" dirty="0"/>
              <a:t>Por accesibilidad, nunca use el color como el único método de comunicación.</a:t>
            </a:r>
          </a:p>
        </p:txBody>
      </p:sp>
    </p:spTree>
    <p:extLst>
      <p:ext uri="{BB962C8B-B14F-4D97-AF65-F5344CB8AC3E}">
        <p14:creationId xmlns:p14="http://schemas.microsoft.com/office/powerpoint/2010/main" val="2784901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todo debe tener un propósito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El propósito es una propiedad visual de un elemento de la interfaz de usuario que indica como  realizar una interacción, el uso consistente de propósitos es esencial para tener una interfaz gráfica intuitiva. </a:t>
            </a:r>
          </a:p>
          <a:p>
            <a:endParaRPr lang="es-MX" dirty="0"/>
          </a:p>
          <a:p>
            <a:r>
              <a:rPr lang="es-MX" dirty="0"/>
              <a:t>Pero estos pueden potencialmente agregar desorden visual, por tanto se debe garantizar que vale la pena usarlos.</a:t>
            </a:r>
          </a:p>
        </p:txBody>
      </p:sp>
    </p:spTree>
    <p:extLst>
      <p:ext uri="{BB962C8B-B14F-4D97-AF65-F5344CB8AC3E}">
        <p14:creationId xmlns:p14="http://schemas.microsoft.com/office/powerpoint/2010/main" val="771752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Los íconos estándar comunican bien su significado, pero los íconos no estándar son principalmente para reconocimiento visual. Para un buen reconocimiento visual, asegúrese que sus íconos son visualmente distintos en términos de diseño, forma y color. </a:t>
            </a:r>
          </a:p>
          <a:p>
            <a:endParaRPr lang="es-MX" dirty="0"/>
          </a:p>
          <a:p>
            <a:r>
              <a:rPr lang="es-MX" dirty="0"/>
              <a:t>Los íconos estándar no requieren etiquetas, pero los otros íconos deben ser etiquetados para evitar que se experimentar para saber sobre que significan.</a:t>
            </a:r>
          </a:p>
        </p:txBody>
      </p:sp>
    </p:spTree>
    <p:extLst>
      <p:ext uri="{BB962C8B-B14F-4D97-AF65-F5344CB8AC3E}">
        <p14:creationId xmlns:p14="http://schemas.microsoft.com/office/powerpoint/2010/main" val="175287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y transiciones comunican lo que esta pasando visualmente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308324"/>
          </a:xfrm>
          <a:prstGeom prst="rect">
            <a:avLst/>
          </a:prstGeom>
        </p:spPr>
        <p:txBody>
          <a:bodyPr wrap="square">
            <a:spAutoFit/>
          </a:bodyPr>
          <a:lstStyle/>
          <a:p>
            <a:r>
              <a:rPr lang="es-MX" dirty="0"/>
              <a:t>Use animaciones para dar retroalimentación, mostrar relaciones, llamar la atención sobre un cambio importante, o explicar una tarea visualmente.</a:t>
            </a:r>
          </a:p>
          <a:p>
            <a:endParaRPr lang="es-MX" dirty="0"/>
          </a:p>
          <a:p>
            <a:r>
              <a:rPr lang="es-MX" dirty="0"/>
              <a:t>Use animaciones para mantener orientado al usuario durante un cambio de estado, y para hacer que esos cambios se sientan suaves y naturales. </a:t>
            </a:r>
          </a:p>
          <a:p>
            <a:endParaRPr lang="es-MX" dirty="0"/>
          </a:p>
          <a:p>
            <a:r>
              <a:rPr lang="es-MX" dirty="0"/>
              <a:t>Para asegurarse una comunicación efectiva, defina un vocabulario de transiciones y animaciones que se puede aplicar consistentemente a través de su producto.</a:t>
            </a:r>
          </a:p>
        </p:txBody>
      </p:sp>
    </p:spTree>
    <p:extLst>
      <p:ext uri="{BB962C8B-B14F-4D97-AF65-F5344CB8AC3E}">
        <p14:creationId xmlns:p14="http://schemas.microsoft.com/office/powerpoint/2010/main" val="89438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sp>
        <p:nvSpPr>
          <p:cNvPr id="15" name="Rectángulo 14">
            <a:extLst>
              <a:ext uri="{FF2B5EF4-FFF2-40B4-BE49-F238E27FC236}">
                <a16:creationId xmlns:a16="http://schemas.microsoft.com/office/drawing/2014/main" id="{BAD20D73-D542-47FD-81B6-677124815303}"/>
              </a:ext>
            </a:extLst>
          </p:cNvPr>
          <p:cNvSpPr/>
          <p:nvPr/>
        </p:nvSpPr>
        <p:spPr>
          <a:xfrm>
            <a:off x="2926072" y="1483032"/>
            <a:ext cx="6217928" cy="3108543"/>
          </a:xfrm>
          <a:prstGeom prst="rect">
            <a:avLst/>
          </a:prstGeom>
        </p:spPr>
        <p:txBody>
          <a:bodyPr wrap="square">
            <a:spAutoFit/>
          </a:bodyPr>
          <a:lstStyle/>
          <a:p>
            <a:pPr marL="457200" indent="-457200" defTabSz="914400">
              <a:buFont typeface="Arial" panose="020B0604020202020204" pitchFamily="34" charset="0"/>
              <a:buChar char="•"/>
              <a:defRPr/>
            </a:pPr>
            <a:r>
              <a:rPr lang="es-CO" sz="2800" dirty="0">
                <a:solidFill>
                  <a:srgbClr val="007030"/>
                </a:solidFill>
                <a:latin typeface="VAGRounded Lt"/>
              </a:rPr>
              <a:t>Trabajando con diseñadores gráficos</a:t>
            </a:r>
          </a:p>
          <a:p>
            <a:pPr marL="457200" lvl="0" indent="-457200" defTabSz="914400">
              <a:buFont typeface="Arial" panose="020B0604020202020204" pitchFamily="34" charset="0"/>
              <a:buChar char="•"/>
              <a:defRPr/>
            </a:pPr>
            <a:r>
              <a:rPr lang="es-CO" sz="2800" dirty="0">
                <a:solidFill>
                  <a:srgbClr val="007030"/>
                </a:solidFill>
                <a:latin typeface="VAGRounded Lt"/>
              </a:rPr>
              <a:t>12 recomendaciones para la comunicación visual efectiva</a:t>
            </a:r>
          </a:p>
          <a:p>
            <a:pPr marL="457200" lvl="0" indent="-457200" defTabSz="914400">
              <a:buFont typeface="Arial" panose="020B0604020202020204" pitchFamily="34" charset="0"/>
              <a:buChar char="•"/>
              <a:defRPr/>
            </a:pPr>
            <a:r>
              <a:rPr lang="es-CO" sz="2800" dirty="0">
                <a:solidFill>
                  <a:srgbClr val="007030"/>
                </a:solidFill>
                <a:latin typeface="VAGRounded Lt"/>
              </a:rPr>
              <a:t>Generalidades del diseño visual</a:t>
            </a:r>
          </a:p>
          <a:p>
            <a:pPr marL="457200" lvl="0" indent="-457200" defTabSz="914400">
              <a:buFont typeface="Arial" panose="020B0604020202020204" pitchFamily="34" charset="0"/>
              <a:buChar char="•"/>
              <a:defRPr/>
            </a:pPr>
            <a:r>
              <a:rPr lang="es-CO" sz="2800" dirty="0">
                <a:solidFill>
                  <a:srgbClr val="007030"/>
                </a:solidFill>
                <a:latin typeface="VAGRounded Lt"/>
              </a:rPr>
              <a:t>Prototipado</a:t>
            </a:r>
          </a:p>
          <a:p>
            <a:pPr marL="457200" lvl="0" indent="-457200" defTabSz="914400">
              <a:buFont typeface="Arial" panose="020B0604020202020204" pitchFamily="34" charset="0"/>
              <a:buChar char="•"/>
              <a:defRPr/>
            </a:pPr>
            <a:r>
              <a:rPr lang="es-CO" sz="2800" dirty="0">
                <a:solidFill>
                  <a:srgbClr val="007030"/>
                </a:solidFill>
                <a:latin typeface="VAGRounded Lt"/>
              </a:rPr>
              <a:t>Herramientas</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323969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Algunas veces es necesario romper el flujo del usuario y demandar su total atención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646331"/>
          </a:xfrm>
          <a:prstGeom prst="rect">
            <a:avLst/>
          </a:prstGeom>
        </p:spPr>
        <p:txBody>
          <a:bodyPr wrap="square">
            <a:spAutoFit/>
          </a:bodyPr>
          <a:lstStyle/>
          <a:p>
            <a:r>
              <a:rPr lang="es-MX" dirty="0"/>
              <a:t>Use la técnica menos obstructiva que haga el trabajo. Para evitar habituarse, asegúrese que demandar la atención del usuario es algo poco común.</a:t>
            </a:r>
          </a:p>
        </p:txBody>
      </p:sp>
    </p:spTree>
    <p:extLst>
      <p:ext uri="{BB962C8B-B14F-4D97-AF65-F5344CB8AC3E}">
        <p14:creationId xmlns:p14="http://schemas.microsoft.com/office/powerpoint/2010/main" val="61936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Cada concepto es un ejercicio de diseño, una exploración hacia lo que es posible, lo que es factible y es mercadeable.</a:t>
            </a:r>
          </a:p>
          <a:p>
            <a:endParaRPr lang="es-MX" dirty="0"/>
          </a:p>
          <a:p>
            <a:r>
              <a:rPr lang="es-MX" dirty="0"/>
              <a:t>Permite identificar problemas tempranos, reducir el riesgo, ahorrar tiempo esfuerzo y dinero.</a:t>
            </a:r>
          </a:p>
          <a:p>
            <a:endParaRPr lang="es-MX" dirty="0"/>
          </a:p>
          <a:p>
            <a:r>
              <a:rPr lang="es-MX" dirty="0"/>
              <a:t>Si su negocio involucra creación de aplicaciones, desarrollo web, o sistemas que mezcla de software y hardware, no se puede dar el lujo de no prototipar.</a:t>
            </a:r>
          </a:p>
        </p:txBody>
      </p:sp>
    </p:spTree>
    <p:extLst>
      <p:ext uri="{BB962C8B-B14F-4D97-AF65-F5344CB8AC3E}">
        <p14:creationId xmlns:p14="http://schemas.microsoft.com/office/powerpoint/2010/main" val="658373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Prototipar es generativo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A medida que trabaja a través del proceso de prototipado, generara cientos o miles de ideas. Algunas de ellas serán brillantes y otras no tanto. Incluso las ideas no tan brillantes pueden ser catalizadas en soluciones brillantes.</a:t>
            </a:r>
          </a:p>
          <a:p>
            <a:endParaRPr lang="es-MX" dirty="0"/>
          </a:p>
          <a:p>
            <a:r>
              <a:rPr lang="es-MX" dirty="0"/>
              <a:t>Como proceso generativo, prototipado generalmente conduce a la innovación y a ahorros significativos de tiempo, esfuerzo y costo. Convierte las ideas en algo más tangible, algo que se puede sentir, experimentar, jugar y probar. El prototipo permite que experimente el diseño.</a:t>
            </a:r>
          </a:p>
        </p:txBody>
      </p:sp>
    </p:spTree>
    <p:extLst>
      <p:ext uri="{BB962C8B-B14F-4D97-AF65-F5344CB8AC3E}">
        <p14:creationId xmlns:p14="http://schemas.microsoft.com/office/powerpoint/2010/main" val="2714509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96" y="89500"/>
            <a:ext cx="2490407" cy="2472887"/>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8" name="Título 1">
            <a:extLst>
              <a:ext uri="{FF2B5EF4-FFF2-40B4-BE49-F238E27FC236}">
                <a16:creationId xmlns:a16="http://schemas.microsoft.com/office/drawing/2014/main" id="{0A23F448-4C7D-4241-8D25-7936CC459CCC}"/>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sp>
        <p:nvSpPr>
          <p:cNvPr id="11" name="Título 1">
            <a:extLst>
              <a:ext uri="{FF2B5EF4-FFF2-40B4-BE49-F238E27FC236}">
                <a16:creationId xmlns:a16="http://schemas.microsoft.com/office/drawing/2014/main" id="{FC60B114-45BE-4B53-892A-8BE922EA1A3C}"/>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Trabajando con diseñadores gráficos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477328"/>
          </a:xfrm>
          <a:prstGeom prst="rect">
            <a:avLst/>
          </a:prstGeom>
        </p:spPr>
        <p:txBody>
          <a:bodyPr wrap="square">
            <a:spAutoFit/>
          </a:bodyPr>
          <a:lstStyle/>
          <a:p>
            <a:r>
              <a:rPr lang="es-MX" dirty="0"/>
              <a:t>Los diseñadores gráficos son profesionales altamente entrenados, que lo ayudarán a llevar a su producto a otro nivel, que su equipo de no diseñadores no podría lograr por si mismo.</a:t>
            </a:r>
          </a:p>
          <a:p>
            <a:endParaRPr lang="es-MX" dirty="0"/>
          </a:p>
          <a:p>
            <a:r>
              <a:rPr lang="es-MX" dirty="0"/>
              <a:t>Contratar un diseñador gráfico es lo mejor, es lo más simple para que su interfaz de usuario luzca genial. Le ahorrara dinero y tiempo.</a:t>
            </a:r>
          </a:p>
        </p:txBody>
      </p:sp>
    </p:spTree>
    <p:extLst>
      <p:ext uri="{BB962C8B-B14F-4D97-AF65-F5344CB8AC3E}">
        <p14:creationId xmlns:p14="http://schemas.microsoft.com/office/powerpoint/2010/main" val="54378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704428"/>
            <a:ext cx="8972549" cy="2585323"/>
          </a:xfrm>
          <a:prstGeom prst="rect">
            <a:avLst/>
          </a:prstGeom>
        </p:spPr>
        <p:txBody>
          <a:bodyPr wrap="square">
            <a:spAutoFit/>
          </a:bodyPr>
          <a:lstStyle/>
          <a:p>
            <a:pPr marL="285750" indent="-285750">
              <a:buFont typeface="Arial" panose="020B0604020202020204" pitchFamily="34" charset="0"/>
              <a:buChar char="•"/>
            </a:pPr>
            <a:r>
              <a:rPr lang="es-MX" dirty="0"/>
              <a:t>Usted puede diseñar lo básico más eficientemente a nivel de </a:t>
            </a:r>
            <a:r>
              <a:rPr lang="es-MX" dirty="0" err="1"/>
              <a:t>wireframe</a:t>
            </a:r>
            <a:r>
              <a:rPr lang="es-MX" dirty="0"/>
              <a:t> y dejar que el diseñador gráfico enfoque su talento en lo cual es más necesitado. </a:t>
            </a:r>
          </a:p>
          <a:p>
            <a:pPr marL="285750" indent="-285750">
              <a:buFont typeface="Arial" panose="020B0604020202020204" pitchFamily="34" charset="0"/>
              <a:buChar char="•"/>
            </a:pPr>
            <a:r>
              <a:rPr lang="es-MX" dirty="0"/>
              <a:t>Entender el diseño visual ayudará a asegurar que detalles importantes de diseño se han ejecutado completamente durante el desarrollo, estos detalles por lo general se pierden en la traducción de funcionalidades.</a:t>
            </a:r>
          </a:p>
          <a:p>
            <a:pPr marL="285750" indent="-285750">
              <a:buFont typeface="Arial" panose="020B0604020202020204" pitchFamily="34" charset="0"/>
              <a:buChar char="•"/>
            </a:pPr>
            <a:r>
              <a:rPr lang="es-MX" dirty="0"/>
              <a:t>Trabajar juntos para tomar mejores decisiones por las razones correctas.</a:t>
            </a:r>
          </a:p>
          <a:p>
            <a:pPr marL="285750" indent="-285750">
              <a:buFont typeface="Arial" panose="020B0604020202020204" pitchFamily="34" charset="0"/>
              <a:buChar char="•"/>
            </a:pPr>
            <a:r>
              <a:rPr lang="es-MX" dirty="0"/>
              <a:t>Los roles no diseñadores por lo general carecen de habilidades para tratar con diseñadores, sus relaciones son poco productivas y eficientes.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64405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46674"/>
            <a:ext cx="8972549" cy="2308324"/>
          </a:xfrm>
          <a:prstGeom prst="rect">
            <a:avLst/>
          </a:prstGeom>
        </p:spPr>
        <p:txBody>
          <a:bodyPr wrap="square">
            <a:spAutoFit/>
          </a:bodyPr>
          <a:lstStyle/>
          <a:p>
            <a:pPr marL="285750" indent="-285750">
              <a:buFont typeface="Arial" panose="020B0604020202020204" pitchFamily="34" charset="0"/>
              <a:buChar char="•"/>
            </a:pPr>
            <a:r>
              <a:rPr lang="es-MX" dirty="0"/>
              <a:t>Si contrata a un diseñador que cumple con el perfil para el trabajo, asuma que esa persona entiende el diseño visual mejor que usted, por tanto debe confiar en su trabajo.</a:t>
            </a:r>
          </a:p>
          <a:p>
            <a:pPr marL="285750" indent="-285750">
              <a:buFont typeface="Arial" panose="020B0604020202020204" pitchFamily="34" charset="0"/>
              <a:buChar char="•"/>
            </a:pPr>
            <a:r>
              <a:rPr lang="es-MX" dirty="0"/>
              <a:t>Intégrese con diseñadores gráficos muy temprano en el proceso, cuando ellos puedan tener mayor impacto.</a:t>
            </a:r>
          </a:p>
          <a:p>
            <a:pPr marL="285750" indent="-285750">
              <a:buFont typeface="Arial" panose="020B0604020202020204" pitchFamily="34" charset="0"/>
              <a:buChar char="•"/>
            </a:pPr>
            <a:r>
              <a:rPr lang="es-MX" dirty="0"/>
              <a:t>La peor pesadilla de un diseñador, es que alguien que no sea diseñador le diga como hacer su trabajo, por tanto no lo haga.</a:t>
            </a:r>
          </a:p>
          <a:p>
            <a:pPr marL="285750" indent="-285750">
              <a:buFont typeface="Arial" panose="020B0604020202020204" pitchFamily="34" charset="0"/>
              <a:buChar char="•"/>
            </a:pPr>
            <a:r>
              <a:rPr lang="es-MX" dirty="0"/>
              <a:t>Enfóquese en la visión de alto nivel del proyecto, las metas, los requerimientos la dirección y las reglas de la marca. Es trabajo del diseñador encontrar el rumbo del proyecto.</a:t>
            </a:r>
          </a:p>
        </p:txBody>
      </p:sp>
    </p:spTree>
    <p:extLst>
      <p:ext uri="{BB962C8B-B14F-4D97-AF65-F5344CB8AC3E}">
        <p14:creationId xmlns:p14="http://schemas.microsoft.com/office/powerpoint/2010/main" val="46209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97027"/>
            <a:ext cx="8972549" cy="1754326"/>
          </a:xfrm>
          <a:prstGeom prst="rect">
            <a:avLst/>
          </a:prstGeom>
        </p:spPr>
        <p:txBody>
          <a:bodyPr wrap="square">
            <a:spAutoFit/>
          </a:bodyPr>
          <a:lstStyle/>
          <a:p>
            <a:pPr marL="285750" indent="-285750">
              <a:buFont typeface="Arial" panose="020B0604020202020204" pitchFamily="34" charset="0"/>
              <a:buChar char="•"/>
            </a:pPr>
            <a:r>
              <a:rPr lang="es-MX" dirty="0"/>
              <a:t>Realice retroalimentación positiva y de al diseñador el beneficio de la duda, la forma más diplomática de dar retroalimentación es realizando preguntas en ves de hacer afirmaciones o demandas. Ejemplo: ¿Por qué escogió este esquema de color?</a:t>
            </a:r>
          </a:p>
          <a:p>
            <a:pPr marL="285750" indent="-285750">
              <a:buFont typeface="Arial" panose="020B0604020202020204" pitchFamily="34" charset="0"/>
              <a:buChar char="•"/>
            </a:pPr>
            <a:r>
              <a:rPr lang="es-MX" dirty="0"/>
              <a:t>Para un diseñador “bonito” es una mala palabra. Implica que su trabajo es trivial y superficial y que usted ya hizo el verdadero trabajo.</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05026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Diseñador vs Cliente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7C6C1B03-3E7C-4645-92C5-6B855C37A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2" y="1600644"/>
            <a:ext cx="4762500" cy="35718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D9D22C59-59A9-46BB-A0FD-A07BC6B3E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838" y="1626780"/>
            <a:ext cx="4762500" cy="3571875"/>
          </a:xfrm>
          <a:prstGeom prst="rect">
            <a:avLst/>
          </a:prstGeom>
        </p:spPr>
      </p:pic>
    </p:spTree>
    <p:extLst>
      <p:ext uri="{BB962C8B-B14F-4D97-AF65-F5344CB8AC3E}">
        <p14:creationId xmlns:p14="http://schemas.microsoft.com/office/powerpoint/2010/main" val="4091619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UI es comunicación</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1314450"/>
            <a:ext cx="8972549" cy="923330"/>
          </a:xfrm>
          <a:prstGeom prst="rect">
            <a:avLst/>
          </a:prstGeom>
        </p:spPr>
        <p:txBody>
          <a:bodyPr wrap="square">
            <a:spAutoFit/>
          </a:bodyPr>
          <a:lstStyle/>
          <a:p>
            <a:r>
              <a:rPr lang="es-MX" dirty="0"/>
              <a:t>A nivel de </a:t>
            </a:r>
            <a:r>
              <a:rPr lang="es-MX" dirty="0" err="1"/>
              <a:t>wireframe</a:t>
            </a:r>
            <a:r>
              <a:rPr lang="es-MX" dirty="0"/>
              <a:t>, cada elemento de diseño visual debe estar justificado por lo que comunica. Si un elemento de la interfaz de usuario no comunica algo, debe ser removido. Si la comunicación es pobre debe ser rediseñado.</a:t>
            </a:r>
          </a:p>
        </p:txBody>
      </p:sp>
      <p:graphicFrame>
        <p:nvGraphicFramePr>
          <p:cNvPr id="4" name="Tabla 4">
            <a:extLst>
              <a:ext uri="{FF2B5EF4-FFF2-40B4-BE49-F238E27FC236}">
                <a16:creationId xmlns:a16="http://schemas.microsoft.com/office/drawing/2014/main" id="{94BC3CFC-BF5E-4574-AA16-C6C2EFB564DA}"/>
              </a:ext>
            </a:extLst>
          </p:cNvPr>
          <p:cNvGraphicFramePr>
            <a:graphicFrameLocks noGrp="1"/>
          </p:cNvGraphicFramePr>
          <p:nvPr>
            <p:extLst>
              <p:ext uri="{D42A27DB-BD31-4B8C-83A1-F6EECF244321}">
                <p14:modId xmlns:p14="http://schemas.microsoft.com/office/powerpoint/2010/main" val="3909803241"/>
              </p:ext>
            </p:extLst>
          </p:nvPr>
        </p:nvGraphicFramePr>
        <p:xfrm>
          <a:off x="2179637" y="2749093"/>
          <a:ext cx="8128000" cy="1483360"/>
        </p:xfrm>
        <a:graphic>
          <a:graphicData uri="http://schemas.openxmlformats.org/drawingml/2006/table">
            <a:tbl>
              <a:tblPr firstRow="1" bandRow="1">
                <a:tableStyleId>{16D9F66E-5EB9-4882-86FB-DCBF35E3C3E4}</a:tableStyleId>
              </a:tblPr>
              <a:tblGrid>
                <a:gridCol w="4064000">
                  <a:extLst>
                    <a:ext uri="{9D8B030D-6E8A-4147-A177-3AD203B41FA5}">
                      <a16:colId xmlns:a16="http://schemas.microsoft.com/office/drawing/2014/main" val="4007476856"/>
                    </a:ext>
                  </a:extLst>
                </a:gridCol>
                <a:gridCol w="4064000">
                  <a:extLst>
                    <a:ext uri="{9D8B030D-6E8A-4147-A177-3AD203B41FA5}">
                      <a16:colId xmlns:a16="http://schemas.microsoft.com/office/drawing/2014/main" val="3619212910"/>
                    </a:ext>
                  </a:extLst>
                </a:gridCol>
              </a:tblGrid>
              <a:tr h="370840">
                <a:tc>
                  <a:txBody>
                    <a:bodyPr/>
                    <a:lstStyle/>
                    <a:p>
                      <a:pPr algn="ctr"/>
                      <a:r>
                        <a:rPr lang="es-ES" b="0" dirty="0"/>
                        <a:t>Subjetivo</a:t>
                      </a:r>
                      <a:endParaRPr lang="es-CO" b="0" dirty="0"/>
                    </a:p>
                  </a:txBody>
                  <a:tcPr/>
                </a:tc>
                <a:tc>
                  <a:txBody>
                    <a:bodyPr/>
                    <a:lstStyle/>
                    <a:p>
                      <a:pPr algn="ctr"/>
                      <a:r>
                        <a:rPr lang="es-ES" b="0" dirty="0"/>
                        <a:t>Objetivo</a:t>
                      </a:r>
                      <a:endParaRPr lang="es-CO" b="0" dirty="0"/>
                    </a:p>
                  </a:txBody>
                  <a:tcPr/>
                </a:tc>
                <a:extLst>
                  <a:ext uri="{0D108BD9-81ED-4DB2-BD59-A6C34878D82A}">
                    <a16:rowId xmlns:a16="http://schemas.microsoft.com/office/drawing/2014/main" val="2272409748"/>
                  </a:ext>
                </a:extLst>
              </a:tr>
              <a:tr h="370840">
                <a:tc>
                  <a:txBody>
                    <a:bodyPr/>
                    <a:lstStyle/>
                    <a:p>
                      <a:pPr algn="ctr"/>
                      <a:r>
                        <a:rPr lang="es-ES" dirty="0"/>
                        <a:t>Emocional</a:t>
                      </a:r>
                      <a:endParaRPr lang="es-CO" dirty="0"/>
                    </a:p>
                  </a:txBody>
                  <a:tcPr/>
                </a:tc>
                <a:tc>
                  <a:txBody>
                    <a:bodyPr/>
                    <a:lstStyle/>
                    <a:p>
                      <a:pPr algn="ctr"/>
                      <a:r>
                        <a:rPr lang="es-ES" dirty="0"/>
                        <a:t>Racional</a:t>
                      </a:r>
                      <a:endParaRPr lang="es-CO" dirty="0"/>
                    </a:p>
                  </a:txBody>
                  <a:tcPr/>
                </a:tc>
                <a:extLst>
                  <a:ext uri="{0D108BD9-81ED-4DB2-BD59-A6C34878D82A}">
                    <a16:rowId xmlns:a16="http://schemas.microsoft.com/office/drawing/2014/main" val="1925417890"/>
                  </a:ext>
                </a:extLst>
              </a:tr>
              <a:tr h="370840">
                <a:tc>
                  <a:txBody>
                    <a:bodyPr/>
                    <a:lstStyle/>
                    <a:p>
                      <a:pPr algn="ctr"/>
                      <a:r>
                        <a:rPr lang="es-ES" dirty="0"/>
                        <a:t>Arbitrario</a:t>
                      </a:r>
                      <a:endParaRPr lang="es-CO" dirty="0"/>
                    </a:p>
                  </a:txBody>
                  <a:tcPr/>
                </a:tc>
                <a:tc>
                  <a:txBody>
                    <a:bodyPr/>
                    <a:lstStyle/>
                    <a:p>
                      <a:pPr algn="ctr"/>
                      <a:r>
                        <a:rPr lang="es-ES" dirty="0"/>
                        <a:t>Coordinado</a:t>
                      </a:r>
                      <a:endParaRPr lang="es-CO" dirty="0"/>
                    </a:p>
                  </a:txBody>
                  <a:tcPr/>
                </a:tc>
                <a:extLst>
                  <a:ext uri="{0D108BD9-81ED-4DB2-BD59-A6C34878D82A}">
                    <a16:rowId xmlns:a16="http://schemas.microsoft.com/office/drawing/2014/main" val="3971475119"/>
                  </a:ext>
                </a:extLst>
              </a:tr>
              <a:tr h="370840">
                <a:tc>
                  <a:txBody>
                    <a:bodyPr/>
                    <a:lstStyle/>
                    <a:p>
                      <a:pPr algn="ctr"/>
                      <a:r>
                        <a:rPr lang="es-ES" dirty="0"/>
                        <a:t>Estético</a:t>
                      </a:r>
                      <a:endParaRPr lang="es-CO" dirty="0"/>
                    </a:p>
                  </a:txBody>
                  <a:tcPr/>
                </a:tc>
                <a:tc>
                  <a:txBody>
                    <a:bodyPr/>
                    <a:lstStyle/>
                    <a:p>
                      <a:pPr algn="ctr"/>
                      <a:r>
                        <a:rPr lang="es-ES" dirty="0"/>
                        <a:t>Basado en reglas</a:t>
                      </a:r>
                      <a:endParaRPr lang="es-CO" dirty="0"/>
                    </a:p>
                  </a:txBody>
                  <a:tcPr/>
                </a:tc>
                <a:extLst>
                  <a:ext uri="{0D108BD9-81ED-4DB2-BD59-A6C34878D82A}">
                    <a16:rowId xmlns:a16="http://schemas.microsoft.com/office/drawing/2014/main" val="3533275985"/>
                  </a:ext>
                </a:extLst>
              </a:tr>
            </a:tbl>
          </a:graphicData>
        </a:graphic>
      </p:graphicFrame>
      <p:cxnSp>
        <p:nvCxnSpPr>
          <p:cNvPr id="6" name="Conector recto de flecha 5">
            <a:extLst>
              <a:ext uri="{FF2B5EF4-FFF2-40B4-BE49-F238E27FC236}">
                <a16:creationId xmlns:a16="http://schemas.microsoft.com/office/drawing/2014/main" id="{4FBACBE1-7013-4206-AF22-DAEA2CB4EE14}"/>
              </a:ext>
            </a:extLst>
          </p:cNvPr>
          <p:cNvCxnSpPr/>
          <p:nvPr/>
        </p:nvCxnSpPr>
        <p:spPr>
          <a:xfrm>
            <a:off x="5061098" y="2945219"/>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Conector recto de flecha 13">
            <a:extLst>
              <a:ext uri="{FF2B5EF4-FFF2-40B4-BE49-F238E27FC236}">
                <a16:creationId xmlns:a16="http://schemas.microsoft.com/office/drawing/2014/main" id="{DE9D9CD6-9D4E-49E0-9B36-4CB0C139FE60}"/>
              </a:ext>
            </a:extLst>
          </p:cNvPr>
          <p:cNvCxnSpPr/>
          <p:nvPr/>
        </p:nvCxnSpPr>
        <p:spPr>
          <a:xfrm>
            <a:off x="5061098" y="3299638"/>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441C6B59-D9AD-48B2-98CB-89C4C2ABB6AA}"/>
              </a:ext>
            </a:extLst>
          </p:cNvPr>
          <p:cNvCxnSpPr/>
          <p:nvPr/>
        </p:nvCxnSpPr>
        <p:spPr>
          <a:xfrm>
            <a:off x="5061098" y="3685954"/>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BB706D37-395C-4C9E-A8A5-8F252BB34BF0}"/>
              </a:ext>
            </a:extLst>
          </p:cNvPr>
          <p:cNvCxnSpPr>
            <a:cxnSpLocks/>
          </p:cNvCxnSpPr>
          <p:nvPr/>
        </p:nvCxnSpPr>
        <p:spPr>
          <a:xfrm>
            <a:off x="5064642" y="4040372"/>
            <a:ext cx="208398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5444386"/>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2.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3.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575</TotalTime>
  <Words>1699</Words>
  <Application>Microsoft Office PowerPoint</Application>
  <PresentationFormat>Panorámica</PresentationFormat>
  <Paragraphs>142</Paragraphs>
  <Slides>33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Calibri Light</vt:lpstr>
      <vt:lpstr>VAG Rounded Std Light</vt:lpstr>
      <vt:lpstr>VAGRounded Lt</vt:lpstr>
      <vt:lpstr>Office Theme</vt:lpstr>
      <vt:lpstr>Interfaz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52</cp:revision>
  <dcterms:created xsi:type="dcterms:W3CDTF">2020-07-10T01:43:25Z</dcterms:created>
  <dcterms:modified xsi:type="dcterms:W3CDTF">2021-02-14T21:24:48Z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